
<file path=[Content_Types].xml><?xml version="1.0" encoding="utf-8"?>
<Types xmlns="http://schemas.openxmlformats.org/package/2006/content-types">
  <Default Extension="png" ContentType="image/png"/>
  <Default Extension="mpg" ContentType="video/mpeg"/>
  <Default Extension="tmp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12"/>
  </p:notesMasterIdLst>
  <p:sldIdLst>
    <p:sldId id="264" r:id="rId4"/>
    <p:sldId id="263" r:id="rId5"/>
    <p:sldId id="278" r:id="rId6"/>
    <p:sldId id="277" r:id="rId7"/>
    <p:sldId id="279" r:id="rId8"/>
    <p:sldId id="261" r:id="rId9"/>
    <p:sldId id="262" r:id="rId10"/>
    <p:sldId id="273" r:id="rId11"/>
  </p:sldIdLst>
  <p:sldSz cx="9144000" cy="6858000" type="screen4x3"/>
  <p:notesSz cx="6735763" cy="98663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1062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theme" Target="theme/theme1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042D2F-74F5-4876-8A67-02933DFAD52B}" type="datetimeFigureOut">
              <a:rPr lang="en-GB" smtClean="0"/>
              <a:t>23/11/2017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01700" y="739775"/>
            <a:ext cx="4932363" cy="3700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15373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7A95ED-813C-485F-A3E3-E39E3B1632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83766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96ACBDF-08A4-4D5F-80DA-639A2450CF09}" type="slidenum">
              <a:rPr lang="en-GB" smtClean="0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en-GB" smtClean="0">
              <a:latin typeface="Arial" charset="0"/>
            </a:endParaRPr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 sz="180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 smtClean="0"/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2074F178-9676-4326-8A37-E6F291683281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8</a:t>
            </a:fld>
            <a:endParaRPr lang="en-GB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FD8A7-A2BC-4613-8BB5-EA5C8DC41771}" type="datetimeFigureOut">
              <a:rPr lang="en-GB" smtClean="0"/>
              <a:t>23/11/2017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F08EE-48F0-4F0B-BC84-47E7DDE36F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66857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FD8A7-A2BC-4613-8BB5-EA5C8DC41771}" type="datetimeFigureOut">
              <a:rPr lang="en-GB" smtClean="0"/>
              <a:t>23/11/2017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F08EE-48F0-4F0B-BC84-47E7DDE36F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2969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FD8A7-A2BC-4613-8BB5-EA5C8DC41771}" type="datetimeFigureOut">
              <a:rPr lang="en-GB" smtClean="0"/>
              <a:t>23/11/2017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F08EE-48F0-4F0B-BC84-47E7DDE36F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1342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29FC91-B6B9-428A-A9DA-F0A4556EC602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23/11/2017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DA5F16-E125-4D1D-8197-DFFB3BE3BEA6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64200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06E154-F58B-4498-A755-90A450701D0E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23/11/2017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401DBF-6C76-4A33-87CE-D3418F2C7562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78546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F9DB66-8128-4398-B9CA-D9DDECD8A308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23/11/2017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07ECBE-803A-4EEB-AD9A-5D8AB08A9A38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62440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C56B96-E221-408E-8EE2-42AC20F37521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23/11/2017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FED9FD-AFE3-4B81-A6A9-210055B39A75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52098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6E09B5-3D34-4DAF-8230-7EAB52B178B8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23/11/2017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469302-9C22-435C-A169-8E5F8D616022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77028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19F0F5-E11F-48BE-BF90-F34478333340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23/11/2017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BB90F9-F059-4CFA-B3A3-27AED045B0E7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64636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11BAF4-4B70-471B-B84B-4211B657B18A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23/11/2017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DBFE00-C67F-4BCE-A700-1CAACBDFBB3D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01706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0E261F-90EA-4ED7-9533-13DEDE770BF9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23/11/2017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2DA274-76E3-4C26-A4B1-65FDA4F1E4C4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70992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FD8A7-A2BC-4613-8BB5-EA5C8DC41771}" type="datetimeFigureOut">
              <a:rPr lang="en-GB" smtClean="0"/>
              <a:t>23/11/2017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F08EE-48F0-4F0B-BC84-47E7DDE36F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206184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52E95A-4E80-41A7-9AF8-5F8F28B1A7CD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23/11/2017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4461BB-DE75-47CA-8AA5-B13217BD67BD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0308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D06C14-1065-41BF-BA04-5ADC5642A409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23/11/2017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03A21C-7352-41FA-A53A-1943E77AA061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78637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BB61B2-BF29-498C-8D4A-F2D83893CD3C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23/11/2017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B11684-C8F3-43C5-A1F0-970ADD1C45D7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83710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29FC91-B6B9-428A-A9DA-F0A4556EC602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23/11/2017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DA5F16-E125-4D1D-8197-DFFB3BE3BEA6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871421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06E154-F58B-4498-A755-90A450701D0E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23/11/2017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401DBF-6C76-4A33-87CE-D3418F2C7562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33653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F9DB66-8128-4398-B9CA-D9DDECD8A308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23/11/2017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07ECBE-803A-4EEB-AD9A-5D8AB08A9A38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661050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C56B96-E221-408E-8EE2-42AC20F37521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23/11/2017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FED9FD-AFE3-4B81-A6A9-210055B39A75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00880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6E09B5-3D34-4DAF-8230-7EAB52B178B8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23/11/2017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469302-9C22-435C-A169-8E5F8D616022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754119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19F0F5-E11F-48BE-BF90-F34478333340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23/11/2017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BB90F9-F059-4CFA-B3A3-27AED045B0E7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9506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11BAF4-4B70-471B-B84B-4211B657B18A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23/11/2017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DBFE00-C67F-4BCE-A700-1CAACBDFBB3D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66235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FD8A7-A2BC-4613-8BB5-EA5C8DC41771}" type="datetimeFigureOut">
              <a:rPr lang="en-GB" smtClean="0"/>
              <a:t>23/11/2017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F08EE-48F0-4F0B-BC84-47E7DDE36F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32182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0E261F-90EA-4ED7-9533-13DEDE770BF9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23/11/2017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2DA274-76E3-4C26-A4B1-65FDA4F1E4C4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949599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52E95A-4E80-41A7-9AF8-5F8F28B1A7CD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23/11/2017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4461BB-DE75-47CA-8AA5-B13217BD67BD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821103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D06C14-1065-41BF-BA04-5ADC5642A409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23/11/2017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03A21C-7352-41FA-A53A-1943E77AA061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87121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BB61B2-BF29-498C-8D4A-F2D83893CD3C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23/11/2017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B11684-C8F3-43C5-A1F0-970ADD1C45D7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10601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FD8A7-A2BC-4613-8BB5-EA5C8DC41771}" type="datetimeFigureOut">
              <a:rPr lang="en-GB" smtClean="0"/>
              <a:t>23/11/2017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F08EE-48F0-4F0B-BC84-47E7DDE36F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27045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FD8A7-A2BC-4613-8BB5-EA5C8DC41771}" type="datetimeFigureOut">
              <a:rPr lang="en-GB" smtClean="0"/>
              <a:t>23/11/2017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F08EE-48F0-4F0B-BC84-47E7DDE36F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9811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FD8A7-A2BC-4613-8BB5-EA5C8DC41771}" type="datetimeFigureOut">
              <a:rPr lang="en-GB" smtClean="0"/>
              <a:t>23/11/2017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F08EE-48F0-4F0B-BC84-47E7DDE36F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50849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FD8A7-A2BC-4613-8BB5-EA5C8DC41771}" type="datetimeFigureOut">
              <a:rPr lang="en-GB" smtClean="0"/>
              <a:t>23/11/2017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F08EE-48F0-4F0B-BC84-47E7DDE36F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25577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FD8A7-A2BC-4613-8BB5-EA5C8DC41771}" type="datetimeFigureOut">
              <a:rPr lang="en-GB" smtClean="0"/>
              <a:t>23/11/2017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F08EE-48F0-4F0B-BC84-47E7DDE36F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10985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FD8A7-A2BC-4613-8BB5-EA5C8DC41771}" type="datetimeFigureOut">
              <a:rPr lang="en-GB" smtClean="0"/>
              <a:t>23/11/2017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F08EE-48F0-4F0B-BC84-47E7DDE36F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80221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6FD8A7-A2BC-4613-8BB5-EA5C8DC41771}" type="datetimeFigureOut">
              <a:rPr lang="en-GB" smtClean="0"/>
              <a:t>23/11/2017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8F08EE-48F0-4F0B-BC84-47E7DDE36F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1662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GB" altLang="en-US" smtClean="0"/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en-GB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8068689-245E-4A54-8D17-A526A81527DA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23/11/2017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54A0F9C-E347-4CD2-8D4D-F37E54429255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89586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GB" altLang="en-US" smtClean="0"/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en-GB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8068689-245E-4A54-8D17-A526A81527DA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23/11/2017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54A0F9C-E347-4CD2-8D4D-F37E54429255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4331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g"/><Relationship Id="rId1" Type="http://schemas.microsoft.com/office/2007/relationships/media" Target="../media/media1.mp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tmp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tmp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2" descr="1.jpg                                                          00083353Macintosh HD                   B191BFFC: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2413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5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-1260648" y="1340768"/>
            <a:ext cx="7772400" cy="1736725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sz="6000" dirty="0" smtClean="0">
                <a:latin typeface="Arial Black" pitchFamily="34" charset="0"/>
              </a:rPr>
              <a:t>  </a:t>
            </a:r>
            <a:r>
              <a:rPr lang="en-GB" sz="6000" u="sng" dirty="0" smtClean="0">
                <a:solidFill>
                  <a:schemeClr val="bg1"/>
                </a:solidFill>
                <a:latin typeface="Arial Black" pitchFamily="34" charset="0"/>
              </a:rPr>
              <a:t>Saving Water Workshop</a:t>
            </a:r>
          </a:p>
        </p:txBody>
      </p:sp>
      <p:pic>
        <p:nvPicPr>
          <p:cNvPr id="1026" name="Picture 2" descr="Y:\Logos\SES Water whit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260648"/>
            <a:ext cx="2592288" cy="1204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1457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COI-PSFF033-120mpeg1.mp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504" y="880404"/>
            <a:ext cx="8856984" cy="5143951"/>
          </a:xfrm>
        </p:spPr>
      </p:pic>
    </p:spTree>
    <p:extLst>
      <p:ext uri="{BB962C8B-B14F-4D97-AF65-F5344CB8AC3E}">
        <p14:creationId xmlns:p14="http://schemas.microsoft.com/office/powerpoint/2010/main" val="3130577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6037"/>
            <a:ext cx="9361040" cy="644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 descr="Y:\Logos\SES_Water_FINA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6937" y="416037"/>
            <a:ext cx="1790847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2042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vers yr3-4.pdf - Adobe Reader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9" t="9875" r="4762" b="1581"/>
          <a:stretch/>
        </p:blipFill>
        <p:spPr>
          <a:xfrm>
            <a:off x="-108520" y="-15687"/>
            <a:ext cx="8600194" cy="602128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6680" y="1359988"/>
            <a:ext cx="7789019" cy="547260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4223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vers yr3-4.pdf - Adobe Reader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9" t="9875" r="4762" b="1581"/>
          <a:stretch/>
        </p:blipFill>
        <p:spPr>
          <a:xfrm>
            <a:off x="-108520" y="-15687"/>
            <a:ext cx="8600194" cy="602128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6680" y="1359988"/>
            <a:ext cx="7789019" cy="547260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131840" y="2852936"/>
            <a:ext cx="4536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solidFill>
                  <a:srgbClr val="FF0000"/>
                </a:solidFill>
              </a:rPr>
              <a:t>Water  </a:t>
            </a:r>
            <a:r>
              <a:rPr lang="en-GB" dirty="0" smtClean="0"/>
              <a:t> x   </a:t>
            </a:r>
            <a:r>
              <a:rPr lang="en-GB" b="1" dirty="0" smtClean="0">
                <a:solidFill>
                  <a:srgbClr val="FF0000"/>
                </a:solidFill>
              </a:rPr>
              <a:t>People</a:t>
            </a:r>
            <a:r>
              <a:rPr lang="en-GB" dirty="0" smtClean="0"/>
              <a:t>   x   </a:t>
            </a:r>
            <a:r>
              <a:rPr lang="en-GB" b="1" dirty="0" smtClean="0">
                <a:solidFill>
                  <a:srgbClr val="FF0000"/>
                </a:solidFill>
              </a:rPr>
              <a:t>Number of times a day</a:t>
            </a:r>
            <a:endParaRPr lang="en-GB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3820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50522586"/>
              </p:ext>
            </p:extLst>
          </p:nvPr>
        </p:nvGraphicFramePr>
        <p:xfrm>
          <a:off x="467544" y="1217161"/>
          <a:ext cx="8229600" cy="55794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/>
                <a:gridCol w="2464038"/>
                <a:gridCol w="3022362"/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Activity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Calculations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Amount of water used each day</a:t>
                      </a:r>
                      <a:endParaRPr lang="en-GB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500" dirty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Bath</a:t>
                      </a:r>
                      <a:endParaRPr lang="en-GB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706" marR="62706" marT="0" marB="0"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500" dirty="0">
                          <a:solidFill>
                            <a:srgbClr val="00B05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Shower</a:t>
                      </a:r>
                      <a:endParaRPr lang="en-GB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706" marR="62706" marT="0" marB="0"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Toilet – standard flush</a:t>
                      </a:r>
                      <a:endParaRPr lang="en-GB" sz="1500" dirty="0" smtClean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62706" marR="62706" marT="0" marB="0"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dirty="0" smtClean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Toilet – dual flush</a:t>
                      </a:r>
                      <a:endParaRPr lang="en-GB" sz="1500" dirty="0" smtClean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62706" marR="62706" marT="0" marB="0"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</a:tr>
              <a:tr h="38764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Teeth –leaving the tap running</a:t>
                      </a:r>
                      <a:endParaRPr lang="en-GB" sz="1500" dirty="0" smtClean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62706" marR="62706" marT="0" marB="0"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dirty="0" smtClean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Teeth –turning the tap off</a:t>
                      </a:r>
                      <a:endParaRPr lang="en-GB" sz="1500" dirty="0" smtClean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62706" marR="62706" marT="0" marB="0"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500" dirty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Dripping tap</a:t>
                      </a:r>
                      <a:endParaRPr lang="en-GB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706" marR="62706" marT="0" marB="0"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500">
                          <a:solidFill>
                            <a:srgbClr val="00B05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Dripping tap - repaired</a:t>
                      </a:r>
                      <a:endParaRPr lang="en-GB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706" marR="62706" marT="0" marB="0"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500" dirty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Washing vegetables –tap running</a:t>
                      </a:r>
                      <a:endParaRPr lang="en-GB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706" marR="62706" marT="0" marB="0"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500" dirty="0">
                          <a:solidFill>
                            <a:srgbClr val="00B05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Washing vegetables –in a bowl</a:t>
                      </a:r>
                      <a:endParaRPr lang="en-GB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706" marR="62706" marT="0" marB="0"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50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Washing the car  with a hose</a:t>
                      </a:r>
                      <a:endParaRPr lang="en-GB" sz="1500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62706" marR="62706" marT="0" marB="0"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dirty="0" smtClean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Washing the car  with a bucket</a:t>
                      </a:r>
                    </a:p>
                  </a:txBody>
                  <a:tcPr marL="62706" marR="62706" marT="0" marB="0"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Watering</a:t>
                      </a:r>
                      <a:r>
                        <a:rPr lang="en-GB" sz="1500" baseline="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 the garden</a:t>
                      </a:r>
                      <a:r>
                        <a:rPr lang="en-GB" sz="150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  with a hose</a:t>
                      </a:r>
                      <a:endParaRPr lang="en-GB" sz="1500" dirty="0" smtClean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62706" marR="62706" marT="0" marB="0"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dirty="0" smtClean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Watering</a:t>
                      </a:r>
                      <a:r>
                        <a:rPr lang="en-GB" sz="1500" baseline="0" dirty="0" smtClean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 the garden</a:t>
                      </a:r>
                      <a:r>
                        <a:rPr lang="en-GB" sz="1500" dirty="0" smtClean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 with a can</a:t>
                      </a:r>
                    </a:p>
                  </a:txBody>
                  <a:tcPr marL="62706" marR="62706" marT="0" marB="0"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3237042" y="1593462"/>
            <a:ext cx="9957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100 x 4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5708104" y="1608104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400 litres</a:t>
            </a:r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3266887" y="1957482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6</a:t>
            </a:r>
            <a:r>
              <a:rPr lang="en-GB" dirty="0" smtClean="0"/>
              <a:t>0 x 4</a:t>
            </a:r>
            <a:endParaRPr lang="en-GB" dirty="0"/>
          </a:p>
        </p:txBody>
      </p:sp>
      <p:sp>
        <p:nvSpPr>
          <p:cNvPr id="12" name="TextBox 11"/>
          <p:cNvSpPr txBox="1"/>
          <p:nvPr/>
        </p:nvSpPr>
        <p:spPr>
          <a:xfrm>
            <a:off x="5708104" y="1957482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240 litres</a:t>
            </a:r>
            <a:endParaRPr lang="en-GB" dirty="0"/>
          </a:p>
        </p:txBody>
      </p:sp>
      <p:sp>
        <p:nvSpPr>
          <p:cNvPr id="13" name="TextBox 12"/>
          <p:cNvSpPr txBox="1"/>
          <p:nvPr/>
        </p:nvSpPr>
        <p:spPr>
          <a:xfrm>
            <a:off x="3226956" y="2342923"/>
            <a:ext cx="2333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8</a:t>
            </a:r>
            <a:r>
              <a:rPr lang="en-GB" dirty="0" smtClean="0"/>
              <a:t> x 4 =32       32 x 5 =</a:t>
            </a:r>
            <a:endParaRPr lang="en-GB" dirty="0"/>
          </a:p>
        </p:txBody>
      </p:sp>
      <p:sp>
        <p:nvSpPr>
          <p:cNvPr id="14" name="TextBox 13"/>
          <p:cNvSpPr txBox="1"/>
          <p:nvPr/>
        </p:nvSpPr>
        <p:spPr>
          <a:xfrm>
            <a:off x="5724737" y="2359032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160 litres</a:t>
            </a:r>
            <a:endParaRPr lang="en-GB" dirty="0"/>
          </a:p>
        </p:txBody>
      </p:sp>
      <p:sp>
        <p:nvSpPr>
          <p:cNvPr id="15" name="TextBox 14"/>
          <p:cNvSpPr txBox="1"/>
          <p:nvPr/>
        </p:nvSpPr>
        <p:spPr>
          <a:xfrm>
            <a:off x="3261200" y="2719815"/>
            <a:ext cx="23194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6</a:t>
            </a:r>
            <a:r>
              <a:rPr lang="en-GB" dirty="0" smtClean="0"/>
              <a:t> x 4 =24      24 x 5 =</a:t>
            </a:r>
            <a:endParaRPr lang="en-GB" dirty="0"/>
          </a:p>
        </p:txBody>
      </p:sp>
      <p:sp>
        <p:nvSpPr>
          <p:cNvPr id="16" name="TextBox 15"/>
          <p:cNvSpPr txBox="1"/>
          <p:nvPr/>
        </p:nvSpPr>
        <p:spPr>
          <a:xfrm>
            <a:off x="5738666" y="2704489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120 litres</a:t>
            </a:r>
            <a:endParaRPr lang="en-GB" dirty="0"/>
          </a:p>
        </p:txBody>
      </p:sp>
      <p:sp>
        <p:nvSpPr>
          <p:cNvPr id="17" name="TextBox 16"/>
          <p:cNvSpPr txBox="1"/>
          <p:nvPr/>
        </p:nvSpPr>
        <p:spPr>
          <a:xfrm>
            <a:off x="3237042" y="3116217"/>
            <a:ext cx="2333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10 x 4 = 40   40 x 2 =</a:t>
            </a:r>
            <a:endParaRPr lang="en-GB" dirty="0"/>
          </a:p>
        </p:txBody>
      </p:sp>
      <p:sp>
        <p:nvSpPr>
          <p:cNvPr id="18" name="TextBox 17"/>
          <p:cNvSpPr txBox="1"/>
          <p:nvPr/>
        </p:nvSpPr>
        <p:spPr>
          <a:xfrm>
            <a:off x="5738666" y="3089147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80 litres</a:t>
            </a:r>
            <a:endParaRPr lang="en-GB" dirty="0"/>
          </a:p>
        </p:txBody>
      </p:sp>
      <p:sp>
        <p:nvSpPr>
          <p:cNvPr id="19" name="TextBox 18"/>
          <p:cNvSpPr txBox="1"/>
          <p:nvPr/>
        </p:nvSpPr>
        <p:spPr>
          <a:xfrm>
            <a:off x="3237042" y="3485549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</a:t>
            </a:r>
            <a:r>
              <a:rPr lang="en-GB" dirty="0" smtClean="0"/>
              <a:t> x 4 = 4       4 x 2 =</a:t>
            </a:r>
            <a:endParaRPr lang="en-GB" dirty="0"/>
          </a:p>
        </p:txBody>
      </p:sp>
      <p:sp>
        <p:nvSpPr>
          <p:cNvPr id="20" name="TextBox 19"/>
          <p:cNvSpPr txBox="1"/>
          <p:nvPr/>
        </p:nvSpPr>
        <p:spPr>
          <a:xfrm>
            <a:off x="5832749" y="3458479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8</a:t>
            </a:r>
            <a:r>
              <a:rPr lang="en-GB" dirty="0" smtClean="0"/>
              <a:t> litres</a:t>
            </a:r>
            <a:endParaRPr lang="en-GB" dirty="0"/>
          </a:p>
        </p:txBody>
      </p:sp>
      <p:sp>
        <p:nvSpPr>
          <p:cNvPr id="21" name="TextBox 20"/>
          <p:cNvSpPr txBox="1"/>
          <p:nvPr/>
        </p:nvSpPr>
        <p:spPr>
          <a:xfrm>
            <a:off x="3237042" y="3899391"/>
            <a:ext cx="1211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15 x 1</a:t>
            </a:r>
            <a:endParaRPr lang="en-GB" dirty="0"/>
          </a:p>
        </p:txBody>
      </p:sp>
      <p:sp>
        <p:nvSpPr>
          <p:cNvPr id="22" name="TextBox 21"/>
          <p:cNvSpPr txBox="1"/>
          <p:nvPr/>
        </p:nvSpPr>
        <p:spPr>
          <a:xfrm>
            <a:off x="5755299" y="3818839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15 litres</a:t>
            </a:r>
            <a:endParaRPr lang="en-GB" dirty="0"/>
          </a:p>
        </p:txBody>
      </p:sp>
      <p:sp>
        <p:nvSpPr>
          <p:cNvPr id="23" name="TextBox 22"/>
          <p:cNvSpPr txBox="1"/>
          <p:nvPr/>
        </p:nvSpPr>
        <p:spPr>
          <a:xfrm>
            <a:off x="5867807" y="4188171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0</a:t>
            </a:r>
            <a:endParaRPr lang="en-GB" dirty="0"/>
          </a:p>
        </p:txBody>
      </p:sp>
      <p:sp>
        <p:nvSpPr>
          <p:cNvPr id="24" name="TextBox 23"/>
          <p:cNvSpPr txBox="1"/>
          <p:nvPr/>
        </p:nvSpPr>
        <p:spPr>
          <a:xfrm>
            <a:off x="3250514" y="4493492"/>
            <a:ext cx="11161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6 x 1</a:t>
            </a:r>
            <a:endParaRPr lang="en-GB" dirty="0"/>
          </a:p>
        </p:txBody>
      </p:sp>
      <p:sp>
        <p:nvSpPr>
          <p:cNvPr id="25" name="TextBox 24"/>
          <p:cNvSpPr txBox="1"/>
          <p:nvPr/>
        </p:nvSpPr>
        <p:spPr>
          <a:xfrm>
            <a:off x="5790324" y="6402969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90 litres</a:t>
            </a:r>
            <a:endParaRPr lang="en-GB" dirty="0"/>
          </a:p>
        </p:txBody>
      </p:sp>
      <p:sp>
        <p:nvSpPr>
          <p:cNvPr id="26" name="TextBox 25"/>
          <p:cNvSpPr txBox="1"/>
          <p:nvPr/>
        </p:nvSpPr>
        <p:spPr>
          <a:xfrm>
            <a:off x="3250514" y="4862824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4 x 1</a:t>
            </a:r>
            <a:endParaRPr lang="en-GB" dirty="0"/>
          </a:p>
        </p:txBody>
      </p:sp>
      <p:sp>
        <p:nvSpPr>
          <p:cNvPr id="27" name="TextBox 26"/>
          <p:cNvSpPr txBox="1"/>
          <p:nvPr/>
        </p:nvSpPr>
        <p:spPr>
          <a:xfrm>
            <a:off x="5724737" y="4929366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4 litres</a:t>
            </a:r>
            <a:endParaRPr lang="en-GB" dirty="0"/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8315" y="-162088"/>
            <a:ext cx="9317484" cy="1440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1520" y="780436"/>
            <a:ext cx="273630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28" name="TextBox 27"/>
          <p:cNvSpPr txBox="1"/>
          <p:nvPr/>
        </p:nvSpPr>
        <p:spPr>
          <a:xfrm>
            <a:off x="3278878" y="529869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17 x 10</a:t>
            </a:r>
            <a:endParaRPr lang="en-GB" dirty="0"/>
          </a:p>
        </p:txBody>
      </p:sp>
      <p:sp>
        <p:nvSpPr>
          <p:cNvPr id="29" name="TextBox 28"/>
          <p:cNvSpPr txBox="1"/>
          <p:nvPr/>
        </p:nvSpPr>
        <p:spPr>
          <a:xfrm>
            <a:off x="3256103" y="6037362"/>
            <a:ext cx="24434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17 x 10= 170     170 x 3=  </a:t>
            </a:r>
            <a:endParaRPr lang="en-GB" dirty="0"/>
          </a:p>
        </p:txBody>
      </p:sp>
      <p:sp>
        <p:nvSpPr>
          <p:cNvPr id="30" name="TextBox 29"/>
          <p:cNvSpPr txBox="1"/>
          <p:nvPr/>
        </p:nvSpPr>
        <p:spPr>
          <a:xfrm>
            <a:off x="5735490" y="5298698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170 litres</a:t>
            </a:r>
            <a:endParaRPr lang="en-GB" dirty="0"/>
          </a:p>
        </p:txBody>
      </p:sp>
      <p:sp>
        <p:nvSpPr>
          <p:cNvPr id="31" name="TextBox 30"/>
          <p:cNvSpPr txBox="1"/>
          <p:nvPr/>
        </p:nvSpPr>
        <p:spPr>
          <a:xfrm>
            <a:off x="5790324" y="5644396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32 litres</a:t>
            </a:r>
            <a:endParaRPr lang="en-GB" dirty="0"/>
          </a:p>
        </p:txBody>
      </p:sp>
      <p:sp>
        <p:nvSpPr>
          <p:cNvPr id="32" name="TextBox 31"/>
          <p:cNvSpPr txBox="1"/>
          <p:nvPr/>
        </p:nvSpPr>
        <p:spPr>
          <a:xfrm>
            <a:off x="5758309" y="6033637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510 litres</a:t>
            </a:r>
            <a:endParaRPr lang="en-GB" dirty="0"/>
          </a:p>
        </p:txBody>
      </p:sp>
      <p:sp>
        <p:nvSpPr>
          <p:cNvPr id="33" name="TextBox 32"/>
          <p:cNvSpPr txBox="1"/>
          <p:nvPr/>
        </p:nvSpPr>
        <p:spPr>
          <a:xfrm>
            <a:off x="3297871" y="5684121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8 x 4</a:t>
            </a:r>
            <a:endParaRPr lang="en-GB" dirty="0"/>
          </a:p>
        </p:txBody>
      </p:sp>
      <p:sp>
        <p:nvSpPr>
          <p:cNvPr id="34" name="TextBox 33"/>
          <p:cNvSpPr txBox="1"/>
          <p:nvPr/>
        </p:nvSpPr>
        <p:spPr>
          <a:xfrm>
            <a:off x="3306051" y="6418193"/>
            <a:ext cx="24220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6</a:t>
            </a:r>
            <a:r>
              <a:rPr lang="en-GB" dirty="0" smtClean="0"/>
              <a:t> x 5 = 30           30 x 3 =</a:t>
            </a:r>
            <a:endParaRPr lang="en-GB" dirty="0"/>
          </a:p>
        </p:txBody>
      </p:sp>
      <p:sp>
        <p:nvSpPr>
          <p:cNvPr id="35" name="TextBox 34"/>
          <p:cNvSpPr txBox="1"/>
          <p:nvPr/>
        </p:nvSpPr>
        <p:spPr>
          <a:xfrm>
            <a:off x="5716695" y="4560034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6</a:t>
            </a:r>
            <a:r>
              <a:rPr lang="en-GB" dirty="0" smtClean="0"/>
              <a:t> litres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70311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7906010"/>
              </p:ext>
            </p:extLst>
          </p:nvPr>
        </p:nvGraphicFramePr>
        <p:xfrm>
          <a:off x="467544" y="1492280"/>
          <a:ext cx="8229600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42592"/>
                <a:gridCol w="2016224"/>
                <a:gridCol w="1913384"/>
                <a:gridCol w="2057400"/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Activity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Wasters use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Savers</a:t>
                      </a:r>
                      <a:r>
                        <a:rPr lang="en-GB" baseline="0" dirty="0" smtClean="0"/>
                        <a:t> use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Difference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Bath/shower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solidFill>
                            <a:srgbClr val="FF0000"/>
                          </a:solidFill>
                        </a:rPr>
                        <a:t>400 litres</a:t>
                      </a:r>
                      <a:endParaRPr lang="en-GB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solidFill>
                            <a:srgbClr val="00B050"/>
                          </a:solidFill>
                        </a:rPr>
                        <a:t>240 litres</a:t>
                      </a:r>
                      <a:endParaRPr lang="en-GB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Cleaning teeth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solidFill>
                            <a:srgbClr val="FF0000"/>
                          </a:solidFill>
                        </a:rPr>
                        <a:t>80 litres</a:t>
                      </a:r>
                      <a:endParaRPr lang="en-GB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solidFill>
                            <a:srgbClr val="00B050"/>
                          </a:solidFill>
                        </a:rPr>
                        <a:t>8 litres</a:t>
                      </a:r>
                      <a:endParaRPr lang="en-GB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Flushing the toilet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solidFill>
                            <a:srgbClr val="FF0000"/>
                          </a:solidFill>
                        </a:rPr>
                        <a:t>160 litres</a:t>
                      </a:r>
                      <a:endParaRPr lang="en-GB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solidFill>
                            <a:srgbClr val="00B050"/>
                          </a:solidFill>
                        </a:rPr>
                        <a:t>120 litres</a:t>
                      </a:r>
                      <a:endParaRPr lang="en-GB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mtClean="0"/>
                        <a:t>Dripping tap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solidFill>
                            <a:srgbClr val="FF0000"/>
                          </a:solidFill>
                        </a:rPr>
                        <a:t>15 litres</a:t>
                      </a:r>
                      <a:endParaRPr lang="en-GB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solidFill>
                            <a:srgbClr val="00B050"/>
                          </a:solidFill>
                        </a:rPr>
                        <a:t>0 litres</a:t>
                      </a:r>
                      <a:endParaRPr lang="en-GB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Preparing vegetables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solidFill>
                            <a:srgbClr val="FF0000"/>
                          </a:solidFill>
                        </a:rPr>
                        <a:t>6 litres</a:t>
                      </a:r>
                      <a:endParaRPr lang="en-GB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solidFill>
                            <a:srgbClr val="00B050"/>
                          </a:solidFill>
                        </a:rPr>
                        <a:t>4 litres</a:t>
                      </a:r>
                      <a:endParaRPr lang="en-GB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Total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6716569" y="1844824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160 litres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6718640" y="2220455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72 litres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6718640" y="2636912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40 litres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6748806" y="3006244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15 litres</a:t>
            </a:r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6763883" y="3375576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2 litres</a:t>
            </a:r>
            <a:endParaRPr lang="en-GB" dirty="0"/>
          </a:p>
        </p:txBody>
      </p:sp>
      <p:sp>
        <p:nvSpPr>
          <p:cNvPr id="12" name="TextBox 11"/>
          <p:cNvSpPr txBox="1"/>
          <p:nvPr/>
        </p:nvSpPr>
        <p:spPr>
          <a:xfrm>
            <a:off x="665177" y="4129110"/>
            <a:ext cx="5328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Altogether the amount of water that could be saved is </a:t>
            </a:r>
            <a:endParaRPr lang="en-GB" dirty="0"/>
          </a:p>
        </p:txBody>
      </p:sp>
      <p:sp>
        <p:nvSpPr>
          <p:cNvPr id="13" name="TextBox 12"/>
          <p:cNvSpPr txBox="1"/>
          <p:nvPr/>
        </p:nvSpPr>
        <p:spPr>
          <a:xfrm>
            <a:off x="5929131" y="4144541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289</a:t>
            </a:r>
            <a:r>
              <a:rPr lang="en-GB" dirty="0" smtClean="0"/>
              <a:t> litres</a:t>
            </a:r>
            <a:endParaRPr lang="en-GB" dirty="0"/>
          </a:p>
        </p:txBody>
      </p:sp>
      <p:sp>
        <p:nvSpPr>
          <p:cNvPr id="20" name="TextBox 19"/>
          <p:cNvSpPr txBox="1"/>
          <p:nvPr/>
        </p:nvSpPr>
        <p:spPr>
          <a:xfrm>
            <a:off x="2740089" y="3744908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</a:rPr>
              <a:t>661</a:t>
            </a:r>
            <a:r>
              <a:rPr lang="en-GB" dirty="0" smtClean="0">
                <a:solidFill>
                  <a:srgbClr val="FF0000"/>
                </a:solidFill>
              </a:rPr>
              <a:t> litres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747794" y="3744908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00B050"/>
                </a:solidFill>
              </a:rPr>
              <a:t>372</a:t>
            </a:r>
            <a:r>
              <a:rPr lang="en-GB" dirty="0" smtClean="0">
                <a:solidFill>
                  <a:srgbClr val="00B050"/>
                </a:solidFill>
              </a:rPr>
              <a:t> litres</a:t>
            </a:r>
            <a:endParaRPr lang="en-GB" dirty="0">
              <a:solidFill>
                <a:srgbClr val="00B050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0146" y="0"/>
            <a:ext cx="9321800" cy="144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1520" y="980728"/>
            <a:ext cx="266429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2853164"/>
              </p:ext>
            </p:extLst>
          </p:nvPr>
        </p:nvGraphicFramePr>
        <p:xfrm>
          <a:off x="467544" y="4538286"/>
          <a:ext cx="8229600" cy="74168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242592"/>
                <a:gridCol w="2016224"/>
                <a:gridCol w="1913384"/>
                <a:gridCol w="2057400"/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Washing the car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solidFill>
                            <a:srgbClr val="FF0000"/>
                          </a:solidFill>
                        </a:rPr>
                        <a:t>170 litres</a:t>
                      </a:r>
                      <a:endParaRPr lang="en-GB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solidFill>
                            <a:srgbClr val="00B050"/>
                          </a:solidFill>
                        </a:rPr>
                        <a:t>32litres</a:t>
                      </a:r>
                      <a:endParaRPr lang="en-GB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138 litres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Watering the garden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solidFill>
                            <a:srgbClr val="FF0000"/>
                          </a:solidFill>
                        </a:rPr>
                        <a:t>510 litres</a:t>
                      </a:r>
                      <a:endParaRPr lang="en-GB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solidFill>
                            <a:srgbClr val="00B050"/>
                          </a:solidFill>
                        </a:rPr>
                        <a:t>90 litres</a:t>
                      </a:r>
                      <a:endParaRPr lang="en-GB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420 litres </a:t>
                      </a:r>
                      <a:endParaRPr lang="en-GB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7742126"/>
              </p:ext>
            </p:extLst>
          </p:nvPr>
        </p:nvGraphicFramePr>
        <p:xfrm>
          <a:off x="467544" y="5661248"/>
          <a:ext cx="8229600" cy="74168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242592"/>
                <a:gridCol w="2016224"/>
                <a:gridCol w="1913384"/>
                <a:gridCol w="2057400"/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Weekly</a:t>
                      </a:r>
                      <a:r>
                        <a:rPr lang="en-GB" baseline="0" dirty="0" smtClean="0"/>
                        <a:t> use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solidFill>
                            <a:srgbClr val="FF0000"/>
                          </a:solidFill>
                        </a:rPr>
                        <a:t>(661</a:t>
                      </a:r>
                      <a:r>
                        <a:rPr lang="en-GB" baseline="0" dirty="0" smtClean="0">
                          <a:solidFill>
                            <a:srgbClr val="FF0000"/>
                          </a:solidFill>
                        </a:rPr>
                        <a:t> x7)+170+510</a:t>
                      </a:r>
                      <a:endParaRPr lang="en-GB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solidFill>
                            <a:srgbClr val="00B050"/>
                          </a:solidFill>
                        </a:rPr>
                        <a:t>(372 x7)+32+90</a:t>
                      </a:r>
                      <a:endParaRPr lang="en-GB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mtClean="0"/>
                        <a:t>Total</a:t>
                      </a:r>
                      <a:endParaRPr lang="en-GB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b="1" dirty="0" smtClean="0">
                          <a:solidFill>
                            <a:srgbClr val="FF0000"/>
                          </a:solidFill>
                        </a:rPr>
                        <a:t>5,307 litres</a:t>
                      </a:r>
                      <a:endParaRPr lang="en-GB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b="1" dirty="0" smtClean="0">
                          <a:solidFill>
                            <a:srgbClr val="00B050"/>
                          </a:solidFill>
                        </a:rPr>
                        <a:t>2,726 litres</a:t>
                      </a:r>
                      <a:endParaRPr lang="en-GB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b="1" smtClean="0"/>
                        <a:t>2,581 </a:t>
                      </a:r>
                      <a:r>
                        <a:rPr lang="en-GB" b="1" dirty="0" smtClean="0"/>
                        <a:t>litres</a:t>
                      </a:r>
                      <a:endParaRPr lang="en-GB" b="1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07104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3" grpId="0"/>
      <p:bldP spid="20" grpId="0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096" y="1444625"/>
            <a:ext cx="7415361" cy="5235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05" y="0"/>
            <a:ext cx="9328150" cy="144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3528" y="980728"/>
            <a:ext cx="280831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93874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454</TotalTime>
  <Words>287</Words>
  <Application>Microsoft Office PowerPoint</Application>
  <PresentationFormat>On-screen Show (4:3)</PresentationFormat>
  <Paragraphs>92</Paragraphs>
  <Slides>8</Slides>
  <Notes>2</Notes>
  <HiddenSlides>0</HiddenSlides>
  <MMClips>1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8</vt:i4>
      </vt:variant>
    </vt:vector>
  </HeadingPairs>
  <TitlesOfParts>
    <vt:vector size="11" baseType="lpstr">
      <vt:lpstr>Office Theme</vt:lpstr>
      <vt:lpstr>1_Office Theme</vt:lpstr>
      <vt:lpstr>2_Office Theme</vt:lpstr>
      <vt:lpstr>  Saving Water Workshop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Water Savers and Water Wasters  - the calculations for a day</dc:title>
  <dc:creator>Jo Hedges</dc:creator>
  <cp:lastModifiedBy>Jo Hedges</cp:lastModifiedBy>
  <cp:revision>51</cp:revision>
  <cp:lastPrinted>2017-02-16T11:58:11Z</cp:lastPrinted>
  <dcterms:created xsi:type="dcterms:W3CDTF">2014-09-23T13:37:59Z</dcterms:created>
  <dcterms:modified xsi:type="dcterms:W3CDTF">2017-11-23T09:26:27Z</dcterms:modified>
</cp:coreProperties>
</file>